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76" r:id="rId2"/>
    <p:sldId id="377" r:id="rId3"/>
    <p:sldId id="378" r:id="rId4"/>
    <p:sldId id="508" r:id="rId5"/>
    <p:sldId id="509" r:id="rId6"/>
    <p:sldId id="510" r:id="rId7"/>
    <p:sldId id="380" r:id="rId8"/>
    <p:sldId id="381" r:id="rId9"/>
    <p:sldId id="263" r:id="rId10"/>
    <p:sldId id="264" r:id="rId11"/>
    <p:sldId id="387" r:id="rId12"/>
    <p:sldId id="386" r:id="rId13"/>
    <p:sldId id="388" r:id="rId14"/>
    <p:sldId id="389" r:id="rId15"/>
    <p:sldId id="347" r:id="rId16"/>
    <p:sldId id="50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66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E5AA8-1B4E-6644-8525-23D0430F8DDF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715C7-652F-DC4D-8848-4A9FFE08F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9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79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36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42AAB9D-9110-3845-AF4E-FF615E624C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0E5473C-565A-6F4C-916B-C1535E8E45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84C3967-D4C1-0F47-9C04-7E3686D28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23CEE8-8D9A-7F42-9B87-9CBE1D723F0A}" type="slidenum">
              <a:rPr lang="en-IN" altLang="en-US" smtClean="0">
                <a:solidFill>
                  <a:srgbClr val="000000"/>
                </a:solidFill>
              </a:rPr>
              <a:pPr/>
              <a:t>12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03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42AAB9D-9110-3845-AF4E-FF615E624C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0E5473C-565A-6F4C-916B-C1535E8E45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84C3967-D4C1-0F47-9C04-7E3686D28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23CEE8-8D9A-7F42-9B87-9CBE1D723F0A}" type="slidenum">
              <a:rPr lang="en-IN" altLang="en-US" smtClean="0">
                <a:solidFill>
                  <a:srgbClr val="000000"/>
                </a:solidFill>
              </a:rPr>
              <a:pPr/>
              <a:t>13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9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442AAB9D-9110-3845-AF4E-FF615E624CA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30E5473C-565A-6F4C-916B-C1535E8E45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084C3967-D4C1-0F47-9C04-7E3686D28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23CEE8-8D9A-7F42-9B87-9CBE1D723F0A}" type="slidenum">
              <a:rPr lang="en-IN" altLang="en-US" smtClean="0">
                <a:solidFill>
                  <a:srgbClr val="000000"/>
                </a:solidFill>
              </a:rPr>
              <a:pPr/>
              <a:t>14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67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EDFE149C-A004-9B40-9004-5C56B8DB00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B7994783-26E3-1140-8C87-E4BB6D41B8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I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AF04EB65-5351-564D-9AD4-DDC2438D66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0284E2-9A8D-9F47-9FD3-66CB294D2333}" type="slidenum">
              <a:rPr lang="en-IN" altLang="en-US" smtClean="0">
                <a:solidFill>
                  <a:srgbClr val="000000"/>
                </a:solidFill>
              </a:rPr>
              <a:pPr/>
              <a:t>15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99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DA7D-E7B9-8742-8DCA-E4B477FF7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4706E-CBCA-D848-B772-5278C2E4F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BE9AF-B170-0642-BF15-F5FB6613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EE193-BEC0-2B4D-8DFA-0589A47F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8FBD0-CA1D-F442-9329-9560136B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8D5D-D49B-514A-9198-AE831A59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227EE-A94C-A047-80D3-5A3F69C0B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101AC-AE97-E846-90D5-5D857E69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DC5D9-08E3-E448-A591-B25456E2A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682DB-FC16-8042-A309-88C6217A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38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3A3F5-9F72-1049-B14B-E25D415C7F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167D8-FC35-CC44-8929-6C0E702C2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62FC-6C60-8844-BE23-3E52FDCF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1629F-464A-0B4B-B144-017E8BB8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784D-FAEA-9F46-8F7B-0564AA3FB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7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2F2F-B200-0844-8948-AA187377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06C4-AADA-F34A-80D4-72A1800B8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BF772-B4E1-5349-B3A5-CAC0B13E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7486A-E67E-0541-A8A5-42886974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BE901-B130-3A44-B447-93945512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3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D6D7-801B-C948-8CC6-8B3B69AD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BD015-AEE8-104C-8F03-BD717D74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EFFDD-9351-FB42-BF3D-313C75EAD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004B-2D5F-2641-BB8B-1577F538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1B80A-BC0B-D04F-9B87-99B88DAF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91F8-BC23-F543-8C10-EE51BDD0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B5A8-C8AD-564E-A28C-C3878305B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AEA9B-6DAE-DA4D-A6E7-41EBE96C6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B2E09-2DEE-6F47-A5A4-0A09800B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77D5A-792B-E341-91D9-F64AB8F8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DD695-6B04-894A-930A-5FF5707D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2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C0BC-197E-3C43-B51F-D31EF83C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BE379-CB69-8648-A19E-F54940EC1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C15B5-2AEB-4844-A3B9-F746FC96B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3097C-0F5B-7846-A1E5-646B631536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81BFD-CFD6-784C-8BC5-1BF48305D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683D1-A0A0-D942-9364-E7F524C4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0BB6F-D770-634B-B6E5-2A4C2F00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5C928-48FF-D44F-BFE3-140D1FF1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B193-6C86-6845-85E4-524C7A197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2061E-6347-DB44-A5F6-88932AB6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ACBB4-8445-6948-80A4-9EAFFBCE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51829-CEB8-E843-B67F-ADC18CC3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1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104A7-8B90-4745-8802-4332C4FC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A3C17-7109-2044-ADF4-D558055B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BC4A1-1432-B34B-8B35-F0695F3A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D359-43BF-3343-A466-90EB801C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664C-54B2-FB42-8085-57DD16A05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91B7-50C1-FC46-BC63-D82A2BC25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08B50-378E-3A44-AFD4-1DCEE986D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0F60-80DF-0D4F-B6E9-B1FBD5BA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80E86-D206-854E-9815-D09F7D92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2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6561-585E-1648-B521-1D5A9AD1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4D35-7C93-3B41-90F6-A65297581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32ED2-AB4C-EC45-B4BE-D345EC0F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FA3E4-B24D-1343-9FDC-71062644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4A0E2-481C-A94B-86FE-DE72CBAA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25353-F08F-BC41-A82D-D83BF42F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8ABE1-7925-8C47-BA43-0001CEE2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589A3-12A3-4D40-8AFF-1F6671AEE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89E1-E8CF-3D4C-BBD4-D684B5FD0B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462F-9CAC-4B47-A793-D23EBA28160D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0D732-3249-E741-8311-6C1F216AE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61DD9-D34B-474E-9B94-D814B5513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463D0-7B4E-7448-9CBD-C55F3677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9576" y="818745"/>
            <a:ext cx="9579632" cy="11099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EEG Signal Pre-processing - Epoching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428" y="4437112"/>
            <a:ext cx="7854696" cy="1752600"/>
          </a:xfrm>
        </p:spPr>
        <p:txBody>
          <a:bodyPr>
            <a:normAutofit/>
          </a:bodyPr>
          <a:lstStyle/>
          <a:p>
            <a:r>
              <a:rPr lang="en-US" b="1" dirty="0"/>
              <a:t> </a:t>
            </a:r>
            <a:r>
              <a:rPr lang="en-US" b="1" u="sng" dirty="0"/>
              <a:t>Course Instructor</a:t>
            </a:r>
          </a:p>
          <a:p>
            <a:r>
              <a:rPr lang="en-US" b="1" dirty="0"/>
              <a:t>Dr. Annushree Bablani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D2E4A3-DB02-0643-B099-E9052890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6063" y="6219256"/>
            <a:ext cx="2743200" cy="365125"/>
          </a:xfrm>
        </p:spPr>
        <p:txBody>
          <a:bodyPr/>
          <a:lstStyle/>
          <a:p>
            <a:pPr algn="ctr">
              <a:defRPr/>
            </a:pPr>
            <a:r>
              <a:rPr lang="en-IN" sz="1000">
                <a:solidFill>
                  <a:srgbClr val="000000">
                    <a:alpha val="70000"/>
                  </a:srgbClr>
                </a:solidFill>
                <a:latin typeface="Gill Sans MT" panose="020B0502020104020203"/>
              </a:rPr>
              <a:t>IIITS: BCI</a:t>
            </a:r>
            <a:endParaRPr lang="en-IN" sz="1000" dirty="0">
              <a:solidFill>
                <a:srgbClr val="000000">
                  <a:alpha val="70000"/>
                </a:srgbClr>
              </a:solidFill>
              <a:latin typeface="Gill Sans MT" panose="020B0502020104020203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D6E09-BDD2-E34C-8BEE-17C007AC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defRPr/>
            </a:pPr>
            <a:fld id="{E2D238DB-7230-45D0-89A2-1890D4DEDBDF}" type="slidenum">
              <a:rPr lang="en-IN" sz="1100">
                <a:solidFill>
                  <a:srgbClr val="FFFFFF"/>
                </a:solidFill>
                <a:latin typeface="Gill Sans MT" panose="020B0502020104020203"/>
              </a:rPr>
              <a:pPr algn="ctr">
                <a:defRPr/>
              </a:pPr>
              <a:t>1</a:t>
            </a:fld>
            <a:endParaRPr lang="en-IN" sz="1100">
              <a:solidFill>
                <a:srgbClr val="FFFFFF"/>
              </a:solidFill>
              <a:latin typeface="Gill Sans MT" panose="020B0502020104020203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4D23BAF-DB54-C046-9F10-D252415B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61"/>
            <a:ext cx="1547663" cy="15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99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670733" y="1011133"/>
            <a:ext cx="1539200" cy="7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23" name="Shape 123"/>
          <p:cNvSpPr txBox="1">
            <a:spLocks noGrp="1"/>
          </p:cNvSpPr>
          <p:nvPr>
            <p:ph type="title" idx="4294967295"/>
          </p:nvPr>
        </p:nvSpPr>
        <p:spPr>
          <a:xfrm>
            <a:off x="479000" y="294200"/>
            <a:ext cx="11234000" cy="1829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 dirty="0">
                <a:solidFill>
                  <a:srgbClr val="000000"/>
                </a:solidFill>
              </a:rPr>
              <a:t>Data </a:t>
            </a:r>
            <a:r>
              <a:rPr lang="en" sz="4800" dirty="0" err="1">
                <a:solidFill>
                  <a:srgbClr val="000000"/>
                </a:solidFill>
              </a:rPr>
              <a:t>Epoching</a:t>
            </a:r>
            <a:endParaRPr lang="en" sz="4800" dirty="0">
              <a:solidFill>
                <a:srgbClr val="000000"/>
              </a:solidFill>
            </a:endParaRPr>
          </a:p>
        </p:txBody>
      </p:sp>
      <p:pic>
        <p:nvPicPr>
          <p:cNvPr id="124" name="Shape 124" descr="da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575233"/>
            <a:ext cx="7696367" cy="469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7757734" y="7508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6" name="Shape 126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9065867" y="7508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7" name="Shape 127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374001" y="7508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8" name="Shape 128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9300067" y="11097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9" name="Shape 129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608201" y="11097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0" name="Shape 130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7897701" y="11097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1" name="Shape 131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842401" y="13506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2" name="Shape 132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9573250" y="14145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3" name="Shape 133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8305567" y="1452267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4" name="Shape 134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8767101" y="39459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5" name="Shape 135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075234" y="39459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6" name="Shape 136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309434" y="43048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7" name="Shape 137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8907067" y="43048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8" name="Shape 138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10582617" y="46096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9" name="Shape 139" descr="Signals.jpg"/>
          <p:cNvPicPr preferRelativeResize="0"/>
          <p:nvPr/>
        </p:nvPicPr>
        <p:blipFill rotWithShape="1">
          <a:blip r:embed="rId4">
            <a:alphaModFix/>
          </a:blip>
          <a:srcRect l="33660" r="46603"/>
          <a:stretch/>
        </p:blipFill>
        <p:spPr>
          <a:xfrm>
            <a:off x="9314934" y="4647333"/>
            <a:ext cx="1073932" cy="123186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0" name="Shape 140"/>
          <p:cNvSpPr txBox="1"/>
          <p:nvPr/>
        </p:nvSpPr>
        <p:spPr>
          <a:xfrm>
            <a:off x="8629633" y="2742800"/>
            <a:ext cx="3093000" cy="75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TRAINING SET(80%)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9505800" y="6028533"/>
            <a:ext cx="2212800" cy="75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/>
              <a:t>TEST SET(20%)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10309433" y="294200"/>
            <a:ext cx="1413200" cy="41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524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B4B6B-9B7D-D642-9D42-B689E00238CD}"/>
              </a:ext>
            </a:extLst>
          </p:cNvPr>
          <p:cNvSpPr/>
          <p:nvPr/>
        </p:nvSpPr>
        <p:spPr>
          <a:xfrm>
            <a:off x="620780" y="402280"/>
            <a:ext cx="3808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+mj-lt"/>
              </a:rPr>
              <a:t>Cognitive Workload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5DB9-D532-C648-B148-6CBF06DB94E2}"/>
              </a:ext>
            </a:extLst>
          </p:cNvPr>
          <p:cNvSpPr/>
          <p:nvPr/>
        </p:nvSpPr>
        <p:spPr>
          <a:xfrm>
            <a:off x="398358" y="1411921"/>
            <a:ext cx="10525015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Cognitive Workload (</a:t>
            </a:r>
            <a:r>
              <a:rPr lang="en-IN" altLang="en-US" sz="2000" b="1" dirty="0"/>
              <a:t>CWL)</a:t>
            </a:r>
            <a:r>
              <a:rPr lang="en-IN" altLang="en-US" sz="2000" dirty="0"/>
              <a:t> is a demand placed upon humans for mental recourses while performing a task.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000" dirty="0"/>
              <a:t>Mental resources include working memory, ability to process, etc.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en-US" sz="2000" b="1" dirty="0"/>
              <a:t>Working memory (WM)</a:t>
            </a:r>
            <a:r>
              <a:rPr lang="en-IN" altLang="en-US" sz="2000" dirty="0"/>
              <a:t> is a cognitive system with a limited capacity to hold a small amount of information and process it.</a:t>
            </a:r>
            <a:endParaRPr lang="en-I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9887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lide Number Placeholder 6">
            <a:extLst>
              <a:ext uri="{FF2B5EF4-FFF2-40B4-BE49-F238E27FC236}">
                <a16:creationId xmlns:a16="http://schemas.microsoft.com/office/drawing/2014/main" id="{4C612782-0530-7B45-84DE-7B6E3003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9200" y="6494463"/>
            <a:ext cx="2133600" cy="2794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AFFC33-D819-FB40-A7A0-A4B485488D88}" type="slidenum">
              <a:rPr lang="zh-CN" altLang="en-US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2" name="Picture 4">
            <a:extLst>
              <a:ext uri="{FF2B5EF4-FFF2-40B4-BE49-F238E27FC236}">
                <a16:creationId xmlns:a16="http://schemas.microsoft.com/office/drawing/2014/main" id="{49231054-9BE1-DF45-AEAF-B6969500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4" y="2338389"/>
            <a:ext cx="8677275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2">
            <a:extLst>
              <a:ext uri="{FF2B5EF4-FFF2-40B4-BE49-F238E27FC236}">
                <a16:creationId xmlns:a16="http://schemas.microsoft.com/office/drawing/2014/main" id="{4E44F1BF-6E39-1B49-8A4C-C2D179B80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25" y="5508625"/>
            <a:ext cx="29527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IN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</a:t>
            </a:r>
            <a:r>
              <a:rPr lang="en-IN" altLang="en-US" sz="1800" b="1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-Back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08390D-50AA-384D-9409-27CFF5844A6E}"/>
              </a:ext>
            </a:extLst>
          </p:cNvPr>
          <p:cNvGrpSpPr>
            <a:grpSpLocks/>
          </p:cNvGrpSpPr>
          <p:nvPr/>
        </p:nvGrpSpPr>
        <p:grpSpPr bwMode="auto">
          <a:xfrm>
            <a:off x="4203700" y="1503364"/>
            <a:ext cx="3759200" cy="3794125"/>
            <a:chOff x="2679700" y="1503363"/>
            <a:chExt cx="3759200" cy="3794125"/>
          </a:xfrm>
        </p:grpSpPr>
        <p:pic>
          <p:nvPicPr>
            <p:cNvPr id="13323" name="Picture 2" descr="Screenshot (172)">
              <a:extLst>
                <a:ext uri="{FF2B5EF4-FFF2-40B4-BE49-F238E27FC236}">
                  <a16:creationId xmlns:a16="http://schemas.microsoft.com/office/drawing/2014/main" id="{27A73106-109F-424E-B8CC-9B727BE41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92" t="26138" r="41040" b="30562"/>
            <a:stretch>
              <a:fillRect/>
            </a:stretch>
          </p:blipFill>
          <p:spPr bwMode="auto">
            <a:xfrm>
              <a:off x="2679700" y="1503363"/>
              <a:ext cx="3759200" cy="379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BE90E67-5E14-9C46-B8BE-13FB41509C2D}"/>
                </a:ext>
              </a:extLst>
            </p:cNvPr>
            <p:cNvCxnSpPr/>
            <p:nvPr/>
          </p:nvCxnSpPr>
          <p:spPr>
            <a:xfrm>
              <a:off x="3995738" y="1706563"/>
              <a:ext cx="0" cy="35242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FCC8D3-8628-904B-A162-3E666A778975}"/>
                </a:ext>
              </a:extLst>
            </p:cNvPr>
            <p:cNvCxnSpPr/>
            <p:nvPr/>
          </p:nvCxnSpPr>
          <p:spPr>
            <a:xfrm>
              <a:off x="5148263" y="1690688"/>
              <a:ext cx="0" cy="35242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9AB6E2-4366-9242-B1AF-E1E04AF4A9CE}"/>
                </a:ext>
              </a:extLst>
            </p:cNvPr>
            <p:cNvCxnSpPr/>
            <p:nvPr/>
          </p:nvCxnSpPr>
          <p:spPr>
            <a:xfrm>
              <a:off x="2843213" y="2828925"/>
              <a:ext cx="345757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E0222A-61E6-114A-929C-A7FC0DCC6856}"/>
                </a:ext>
              </a:extLst>
            </p:cNvPr>
            <p:cNvCxnSpPr/>
            <p:nvPr/>
          </p:nvCxnSpPr>
          <p:spPr>
            <a:xfrm>
              <a:off x="2868613" y="4005263"/>
              <a:ext cx="345598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F9E4FBF-1557-9E45-9D01-B5C3B876371F}"/>
              </a:ext>
            </a:extLst>
          </p:cNvPr>
          <p:cNvSpPr/>
          <p:nvPr/>
        </p:nvSpPr>
        <p:spPr>
          <a:xfrm>
            <a:off x="408498" y="241642"/>
            <a:ext cx="2081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3200" i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n</a:t>
            </a:r>
            <a:r>
              <a:rPr lang="en-IN" altLang="en-US" sz="32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-Back Task</a:t>
            </a:r>
          </a:p>
        </p:txBody>
      </p:sp>
    </p:spTree>
    <p:extLst>
      <p:ext uri="{BB962C8B-B14F-4D97-AF65-F5344CB8AC3E}">
        <p14:creationId xmlns:p14="http://schemas.microsoft.com/office/powerpoint/2010/main" val="672602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lide Number Placeholder 6">
            <a:extLst>
              <a:ext uri="{FF2B5EF4-FFF2-40B4-BE49-F238E27FC236}">
                <a16:creationId xmlns:a16="http://schemas.microsoft.com/office/drawing/2014/main" id="{4C612782-0530-7B45-84DE-7B6E3003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9200" y="6494463"/>
            <a:ext cx="2133600" cy="2794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AFFC33-D819-FB40-A7A0-A4B485488D88}" type="slidenum">
              <a:rPr lang="zh-CN" altLang="en-US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9E4FBF-1557-9E45-9D01-B5C3B876371F}"/>
              </a:ext>
            </a:extLst>
          </p:cNvPr>
          <p:cNvSpPr/>
          <p:nvPr/>
        </p:nvSpPr>
        <p:spPr>
          <a:xfrm>
            <a:off x="408498" y="241642"/>
            <a:ext cx="2081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3200" i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n</a:t>
            </a:r>
            <a:r>
              <a:rPr lang="en-IN" altLang="en-US" sz="32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-Back Task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5D58B5A-531A-F84A-9724-A7FB66F38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1700214"/>
            <a:ext cx="8774113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C44B4D31-DE50-134E-B577-6E2478C4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864" y="5643564"/>
            <a:ext cx="1730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Position </a:t>
            </a:r>
            <a:r>
              <a:rPr lang="en-I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-Back</a:t>
            </a:r>
          </a:p>
        </p:txBody>
      </p:sp>
    </p:spTree>
    <p:extLst>
      <p:ext uri="{BB962C8B-B14F-4D97-AF65-F5344CB8AC3E}">
        <p14:creationId xmlns:p14="http://schemas.microsoft.com/office/powerpoint/2010/main" val="1100517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Slide Number Placeholder 6">
            <a:extLst>
              <a:ext uri="{FF2B5EF4-FFF2-40B4-BE49-F238E27FC236}">
                <a16:creationId xmlns:a16="http://schemas.microsoft.com/office/drawing/2014/main" id="{4C612782-0530-7B45-84DE-7B6E3003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9200" y="6494463"/>
            <a:ext cx="2133600" cy="2794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C6AFFC33-D819-FB40-A7A0-A4B485488D88}" type="slidenum">
              <a:rPr lang="zh-CN" altLang="en-US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9E4FBF-1557-9E45-9D01-B5C3B876371F}"/>
              </a:ext>
            </a:extLst>
          </p:cNvPr>
          <p:cNvSpPr/>
          <p:nvPr/>
        </p:nvSpPr>
        <p:spPr>
          <a:xfrm>
            <a:off x="408498" y="241642"/>
            <a:ext cx="2081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N" altLang="en-US" sz="3200" i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n</a:t>
            </a:r>
            <a:r>
              <a:rPr lang="en-IN" altLang="en-US" sz="32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-Back Task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4EA5F26-A26F-994E-80EC-4A2D9B36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1052513"/>
            <a:ext cx="882015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FD0B234-3F1D-2E41-A115-BDD0C3961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163" y="5954714"/>
            <a:ext cx="2665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Sound &amp; Position </a:t>
            </a:r>
            <a:r>
              <a:rPr lang="en-IN" alt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-Back</a:t>
            </a:r>
            <a:endParaRPr lang="en-US" altLang="en-US" sz="1800" b="1"/>
          </a:p>
        </p:txBody>
      </p:sp>
    </p:spTree>
    <p:extLst>
      <p:ext uri="{BB962C8B-B14F-4D97-AF65-F5344CB8AC3E}">
        <p14:creationId xmlns:p14="http://schemas.microsoft.com/office/powerpoint/2010/main" val="308282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Slide Number Placeholder 6">
            <a:extLst>
              <a:ext uri="{FF2B5EF4-FFF2-40B4-BE49-F238E27FC236}">
                <a16:creationId xmlns:a16="http://schemas.microsoft.com/office/drawing/2014/main" id="{95D8781C-2295-B044-9CE3-A57EDA80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29200" y="6494463"/>
            <a:ext cx="2133600" cy="2794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fld id="{D9F19C09-09CD-DC47-BDDD-BC734A695FA8}" type="slidenum">
              <a:rPr lang="zh-CN" altLang="en-US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DCA42B-F92A-814E-A689-5DA5ADB89A6C}"/>
              </a:ext>
            </a:extLst>
          </p:cNvPr>
          <p:cNvGraphicFramePr>
            <a:graphicFrameLocks noGrp="1"/>
          </p:cNvGraphicFramePr>
          <p:nvPr/>
        </p:nvGraphicFramePr>
        <p:xfrm>
          <a:off x="2982913" y="1171575"/>
          <a:ext cx="6226174" cy="2239964"/>
        </p:xfrm>
        <a:graphic>
          <a:graphicData uri="http://schemas.openxmlformats.org/drawingml/2006/table">
            <a:tbl>
              <a:tblPr firstRow="1" firstCol="1" bandRow="1"/>
              <a:tblGrid>
                <a:gridCol w="20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9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Cognitive Workload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Colour Code depicting Load Variation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Idle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C1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-Back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C2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-Back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C3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en-I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-Back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C4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Dual </a:t>
                      </a:r>
                      <a:r>
                        <a:rPr lang="en-IN" sz="14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-Back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C5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494" name="Group 16">
            <a:extLst>
              <a:ext uri="{FF2B5EF4-FFF2-40B4-BE49-F238E27FC236}">
                <a16:creationId xmlns:a16="http://schemas.microsoft.com/office/drawing/2014/main" id="{5F759018-B186-784C-A469-CF23D248D444}"/>
              </a:ext>
            </a:extLst>
          </p:cNvPr>
          <p:cNvGrpSpPr>
            <a:grpSpLocks/>
          </p:cNvGrpSpPr>
          <p:nvPr/>
        </p:nvGrpSpPr>
        <p:grpSpPr bwMode="auto">
          <a:xfrm>
            <a:off x="7766050" y="1847850"/>
            <a:ext cx="819150" cy="1506538"/>
            <a:chOff x="0" y="0"/>
            <a:chExt cx="1392514" cy="3056428"/>
          </a:xfrm>
        </p:grpSpPr>
        <p:sp>
          <p:nvSpPr>
            <p:cNvPr id="18" name="Left-Right Arrow 17">
              <a:extLst>
                <a:ext uri="{FF2B5EF4-FFF2-40B4-BE49-F238E27FC236}">
                  <a16:creationId xmlns:a16="http://schemas.microsoft.com/office/drawing/2014/main" id="{CA52D6F8-8431-AB47-9018-4D91F0C55493}"/>
                </a:ext>
              </a:extLst>
            </p:cNvPr>
            <p:cNvSpPr/>
            <p:nvPr/>
          </p:nvSpPr>
          <p:spPr bwMode="auto">
            <a:xfrm>
              <a:off x="0" y="0"/>
              <a:ext cx="1392514" cy="541075"/>
            </a:xfrm>
            <a:prstGeom prst="leftRightArrow">
              <a:avLst/>
            </a:prstGeom>
            <a:solidFill>
              <a:srgbClr val="FF979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54F369AB-3059-9D47-9FF9-05613EE9815F}"/>
                </a:ext>
              </a:extLst>
            </p:cNvPr>
            <p:cNvSpPr/>
            <p:nvPr/>
          </p:nvSpPr>
          <p:spPr bwMode="auto">
            <a:xfrm>
              <a:off x="0" y="599047"/>
              <a:ext cx="1392514" cy="541075"/>
            </a:xfrm>
            <a:prstGeom prst="leftRightArrow">
              <a:avLst/>
            </a:prstGeom>
            <a:solidFill>
              <a:srgbClr val="FF6969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Left-Right Arrow 19">
              <a:extLst>
                <a:ext uri="{FF2B5EF4-FFF2-40B4-BE49-F238E27FC236}">
                  <a16:creationId xmlns:a16="http://schemas.microsoft.com/office/drawing/2014/main" id="{78DC80BF-61D7-3643-AC74-5C2B775BAAD3}"/>
                </a:ext>
              </a:extLst>
            </p:cNvPr>
            <p:cNvSpPr/>
            <p:nvPr/>
          </p:nvSpPr>
          <p:spPr bwMode="auto">
            <a:xfrm>
              <a:off x="0" y="1230300"/>
              <a:ext cx="1392514" cy="544296"/>
            </a:xfrm>
            <a:prstGeom prst="leftRightArrow">
              <a:avLst/>
            </a:prstGeom>
            <a:solidFill>
              <a:srgbClr val="FF3737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Left-Right Arrow 20">
              <a:extLst>
                <a:ext uri="{FF2B5EF4-FFF2-40B4-BE49-F238E27FC236}">
                  <a16:creationId xmlns:a16="http://schemas.microsoft.com/office/drawing/2014/main" id="{968D52CB-F74F-374C-B5F2-87A98B1D1A9A}"/>
                </a:ext>
              </a:extLst>
            </p:cNvPr>
            <p:cNvSpPr/>
            <p:nvPr/>
          </p:nvSpPr>
          <p:spPr bwMode="auto">
            <a:xfrm>
              <a:off x="0" y="1864776"/>
              <a:ext cx="1392514" cy="541075"/>
            </a:xfrm>
            <a:prstGeom prst="leftRightArrow">
              <a:avLst/>
            </a:prstGeom>
            <a:solidFill>
              <a:srgbClr val="EE000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Left-Right Arrow 21">
              <a:extLst>
                <a:ext uri="{FF2B5EF4-FFF2-40B4-BE49-F238E27FC236}">
                  <a16:creationId xmlns:a16="http://schemas.microsoft.com/office/drawing/2014/main" id="{9F04F85C-21F1-BF40-BAE1-DA333DD870AA}"/>
                </a:ext>
              </a:extLst>
            </p:cNvPr>
            <p:cNvSpPr/>
            <p:nvPr/>
          </p:nvSpPr>
          <p:spPr bwMode="auto">
            <a:xfrm>
              <a:off x="0" y="2515353"/>
              <a:ext cx="1392514" cy="541075"/>
            </a:xfrm>
            <a:prstGeom prst="leftRightArrow">
              <a:avLst/>
            </a:prstGeom>
            <a:solidFill>
              <a:srgbClr val="B4000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9495" name="Picture 4">
            <a:extLst>
              <a:ext uri="{FF2B5EF4-FFF2-40B4-BE49-F238E27FC236}">
                <a16:creationId xmlns:a16="http://schemas.microsoft.com/office/drawing/2014/main" id="{FF3F5F6F-FF87-CB49-AA21-CAD7F6D8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251201"/>
            <a:ext cx="89281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23">
            <a:extLst>
              <a:ext uri="{FF2B5EF4-FFF2-40B4-BE49-F238E27FC236}">
                <a16:creationId xmlns:a16="http://schemas.microsoft.com/office/drawing/2014/main" id="{015BB269-454F-2E4F-A5F4-549129ADAB99}"/>
              </a:ext>
            </a:extLst>
          </p:cNvPr>
          <p:cNvSpPr txBox="1">
            <a:spLocks/>
          </p:cNvSpPr>
          <p:nvPr/>
        </p:nvSpPr>
        <p:spPr>
          <a:xfrm>
            <a:off x="281292" y="86113"/>
            <a:ext cx="11234000" cy="1829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 dirty="0">
                <a:solidFill>
                  <a:srgbClr val="000000"/>
                </a:solidFill>
              </a:rPr>
              <a:t>Data </a:t>
            </a:r>
            <a:r>
              <a:rPr lang="en" sz="4800" dirty="0" err="1">
                <a:solidFill>
                  <a:srgbClr val="000000"/>
                </a:solidFill>
              </a:rPr>
              <a:t>Epoching</a:t>
            </a:r>
            <a:endParaRPr lang="en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18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53F3E-5E91-B14E-9590-C1C8C8559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134" y="985366"/>
            <a:ext cx="10515600" cy="4351338"/>
          </a:xfrm>
        </p:spPr>
        <p:txBody>
          <a:bodyPr>
            <a:normAutofit/>
          </a:bodyPr>
          <a:lstStyle/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Thank you!!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E4CE-6AEF-5A45-ADF9-1CE69C7B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BCI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EB341-173A-9E45-B8D2-DE132DE5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AFD4-6BB4-DE41-BD51-06C41FC175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BD5A7-2DCF-6C49-BCF4-57EA5D61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19" y="505910"/>
            <a:ext cx="11074524" cy="63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4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42E1DE-A998-6445-9A20-7DC296D3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08" y="188109"/>
            <a:ext cx="8434524" cy="66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89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A719D-AF8C-EF40-BBA0-6FD85348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93" y="0"/>
            <a:ext cx="9984865" cy="67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3">
            <a:extLst>
              <a:ext uri="{FF2B5EF4-FFF2-40B4-BE49-F238E27FC236}">
                <a16:creationId xmlns:a16="http://schemas.microsoft.com/office/drawing/2014/main" id="{3EE7C9A4-2093-8948-B455-6496BE70C070}"/>
              </a:ext>
            </a:extLst>
          </p:cNvPr>
          <p:cNvSpPr txBox="1">
            <a:spLocks/>
          </p:cNvSpPr>
          <p:nvPr/>
        </p:nvSpPr>
        <p:spPr>
          <a:xfrm>
            <a:off x="479000" y="294200"/>
            <a:ext cx="11234000" cy="64922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 dirty="0">
                <a:solidFill>
                  <a:srgbClr val="000000"/>
                </a:solidFill>
              </a:rPr>
              <a:t>Goal of the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4F285-0389-0047-8084-9C033DB7C0DA}"/>
              </a:ext>
            </a:extLst>
          </p:cNvPr>
          <p:cNvSpPr txBox="1"/>
          <p:nvPr/>
        </p:nvSpPr>
        <p:spPr>
          <a:xfrm>
            <a:off x="479000" y="1451429"/>
            <a:ext cx="1013867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check whether real movements can be compared with imagery movements.</a:t>
            </a:r>
          </a:p>
          <a:p>
            <a:endParaRPr lang="en-US" sz="2000" dirty="0"/>
          </a:p>
          <a:p>
            <a:r>
              <a:rPr lang="en-US" sz="2000" dirty="0"/>
              <a:t>Methods Used: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8 patients implanted with 4x8 or 8x8 grid 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/>
          </a:p>
          <a:p>
            <a:r>
              <a:rPr lang="en-IN" b="1" dirty="0"/>
              <a:t>1) Active movements </a:t>
            </a:r>
            <a:r>
              <a:rPr lang="en-IN" dirty="0"/>
              <a:t>–clench – release of hand, stick out tongue, shoulder shrug, say the word  “move”</a:t>
            </a:r>
          </a:p>
          <a:p>
            <a:r>
              <a:rPr lang="en-IN" b="1" dirty="0"/>
              <a:t>2) Image movements </a:t>
            </a:r>
            <a:r>
              <a:rPr lang="en-IN" dirty="0"/>
              <a:t>– same as before </a:t>
            </a:r>
          </a:p>
          <a:p>
            <a:pPr marL="914400" lvl="1" indent="-457200">
              <a:buFont typeface="+mj-lt"/>
              <a:buAutoNum type="arabicPeriod"/>
            </a:pPr>
            <a:endParaRPr lang="en-IN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692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C35A23-0178-1B40-A5A6-769CDEAE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247" y="0"/>
            <a:ext cx="815939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0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1AD25-E281-C244-AB16-C89E2C47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53" y="68216"/>
            <a:ext cx="10426766" cy="67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3AE19896-B7E4-7342-88BA-A393DAF44C92}"/>
              </a:ext>
            </a:extLst>
          </p:cNvPr>
          <p:cNvSpPr txBox="1">
            <a:spLocks/>
          </p:cNvSpPr>
          <p:nvPr/>
        </p:nvSpPr>
        <p:spPr>
          <a:xfrm>
            <a:off x="479000" y="294200"/>
            <a:ext cx="11234000" cy="1829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 dirty="0">
                <a:solidFill>
                  <a:srgbClr val="000000"/>
                </a:solidFill>
              </a:rPr>
              <a:t>Data </a:t>
            </a:r>
            <a:r>
              <a:rPr lang="en" sz="4800" dirty="0" err="1">
                <a:solidFill>
                  <a:srgbClr val="000000"/>
                </a:solidFill>
              </a:rPr>
              <a:t>Epoching</a:t>
            </a:r>
            <a:endParaRPr lang="en" sz="48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BFE10-C965-1441-90E7-8D3DEBD7CFAC}"/>
              </a:ext>
            </a:extLst>
          </p:cNvPr>
          <p:cNvSpPr txBox="1"/>
          <p:nvPr/>
        </p:nvSpPr>
        <p:spPr>
          <a:xfrm>
            <a:off x="617837" y="1337352"/>
            <a:ext cx="10169612" cy="385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Selecting data epochs </a:t>
            </a:r>
          </a:p>
          <a:p>
            <a:pPr algn="just"/>
            <a:endParaRPr lang="en-IN" b="1" dirty="0"/>
          </a:p>
          <a:p>
            <a:pPr algn="just"/>
            <a:r>
              <a:rPr lang="en-IN" dirty="0"/>
              <a:t>There is no real good reason to select subsets of data epochs. When comparing conditions – performed by creating contrast at the STUDY level (the group analysis interface which may also be used for single-subject analysis) – one may ignore specific data epochs.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Non-overlapping segments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Overlapping segments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Fully overlapping segments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Partially overlapping segments</a:t>
            </a:r>
          </a:p>
        </p:txBody>
      </p:sp>
    </p:spTree>
    <p:extLst>
      <p:ext uri="{BB962C8B-B14F-4D97-AF65-F5344CB8AC3E}">
        <p14:creationId xmlns:p14="http://schemas.microsoft.com/office/powerpoint/2010/main" val="241389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 descr="single_trial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321" y="3754226"/>
            <a:ext cx="8425890" cy="291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 descr="single_trial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66" y="376133"/>
            <a:ext cx="8833663" cy="29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70733" y="1011133"/>
            <a:ext cx="1539200" cy="71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16" name="Shape 116"/>
          <p:cNvSpPr txBox="1"/>
          <p:nvPr/>
        </p:nvSpPr>
        <p:spPr>
          <a:xfrm>
            <a:off x="705877" y="595608"/>
            <a:ext cx="1814256" cy="12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latin typeface="Roboto Slab"/>
                <a:ea typeface="Roboto Slab"/>
                <a:cs typeface="Roboto Slab"/>
                <a:sym typeface="Roboto Slab"/>
              </a:rPr>
              <a:t>DATASET 1</a:t>
            </a:r>
          </a:p>
          <a:p>
            <a:pPr algn="ctr"/>
            <a:r>
              <a:rPr lang="en" sz="2400" b="1" dirty="0">
                <a:latin typeface="Roboto Slab"/>
                <a:ea typeface="Roboto Slab"/>
                <a:cs typeface="Roboto Slab"/>
                <a:sym typeface="Roboto Slab"/>
              </a:rPr>
              <a:t>SINGLE TRIAL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730590" y="4163184"/>
            <a:ext cx="1814256" cy="124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latin typeface="Roboto Slab"/>
                <a:ea typeface="Roboto Slab"/>
                <a:cs typeface="Roboto Slab"/>
                <a:sym typeface="Roboto Slab"/>
              </a:rPr>
              <a:t>DATASET 2</a:t>
            </a:r>
          </a:p>
          <a:p>
            <a:pPr algn="ctr"/>
            <a:r>
              <a:rPr lang="en" sz="2400" b="1" dirty="0">
                <a:latin typeface="Roboto Slab"/>
                <a:ea typeface="Roboto Slab"/>
                <a:cs typeface="Roboto Slab"/>
                <a:sym typeface="Roboto Slab"/>
              </a:rPr>
              <a:t>SINGLE TRIAL</a:t>
            </a:r>
          </a:p>
        </p:txBody>
      </p:sp>
    </p:spTree>
    <p:extLst>
      <p:ext uri="{BB962C8B-B14F-4D97-AF65-F5344CB8AC3E}">
        <p14:creationId xmlns:p14="http://schemas.microsoft.com/office/powerpoint/2010/main" val="3010843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270</Words>
  <Application>Microsoft Office PowerPoint</Application>
  <PresentationFormat>Widescreen</PresentationFormat>
  <Paragraphs>72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Roboto Slab</vt:lpstr>
      <vt:lpstr>Times New Roman</vt:lpstr>
      <vt:lpstr>Office Theme</vt:lpstr>
      <vt:lpstr>EEG Signal Pre-processing - Epoching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Epoching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Computer Interaction</dc:title>
  <dc:subject/>
  <dc:creator>Sreeja S R</dc:creator>
  <cp:keywords/>
  <dc:description/>
  <cp:lastModifiedBy>Dr.Annushree Bablani</cp:lastModifiedBy>
  <cp:revision>10</cp:revision>
  <dcterms:created xsi:type="dcterms:W3CDTF">2021-02-09T00:59:40Z</dcterms:created>
  <dcterms:modified xsi:type="dcterms:W3CDTF">2022-02-11T11:41:52Z</dcterms:modified>
  <cp:category/>
</cp:coreProperties>
</file>